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8" r:id="rId5"/>
    <p:sldMasterId id="2147483725" r:id="rId6"/>
  </p:sldMasterIdLst>
  <p:notesMasterIdLst>
    <p:notesMasterId r:id="rId15"/>
  </p:notesMasterIdLst>
  <p:handoutMasterIdLst>
    <p:handoutMasterId r:id="rId16"/>
  </p:handoutMasterIdLst>
  <p:sldIdLst>
    <p:sldId id="554" r:id="rId7"/>
    <p:sldId id="543" r:id="rId8"/>
    <p:sldId id="544" r:id="rId9"/>
    <p:sldId id="545" r:id="rId10"/>
    <p:sldId id="546" r:id="rId11"/>
    <p:sldId id="547" r:id="rId12"/>
    <p:sldId id="548" r:id="rId13"/>
    <p:sldId id="53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59" userDrawn="1">
          <p15:clr>
            <a:srgbClr val="A4A3A4"/>
          </p15:clr>
        </p15:guide>
        <p15:guide id="2" pos="3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C30"/>
    <a:srgbClr val="ED3C1F"/>
    <a:srgbClr val="F85B14"/>
    <a:srgbClr val="5CCECE"/>
    <a:srgbClr val="404040"/>
    <a:srgbClr val="F892A5"/>
    <a:srgbClr val="A6A6A6"/>
    <a:srgbClr val="969696"/>
    <a:srgbClr val="FFFFFF"/>
    <a:srgbClr val="8D0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85" autoAdjust="0"/>
    <p:restoredTop sz="94569" autoAdjust="0"/>
  </p:normalViewPr>
  <p:slideViewPr>
    <p:cSldViewPr snapToObjects="1">
      <p:cViewPr>
        <p:scale>
          <a:sx n="100" d="100"/>
          <a:sy n="100" d="100"/>
        </p:scale>
        <p:origin x="-84" y="-162"/>
      </p:cViewPr>
      <p:guideLst>
        <p:guide orient="horz" pos="4059"/>
        <p:guide pos="3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99" d="100"/>
          <a:sy n="99" d="100"/>
        </p:scale>
        <p:origin x="-3540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CB82F-3C4A-4601-BCDE-90D930076B3C}" type="datetime1">
              <a:rPr lang="ru-RU" smtClean="0"/>
              <a:t>10.04.2015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124-EB5F-4579-9517-2F12D044B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8965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8674A-DC94-4B9A-B117-FC148E946A02}" type="datetime1">
              <a:rPr lang="ru-RU" smtClean="0"/>
              <a:t>10.04.2015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80FDC-4AA4-4303-BA10-9DD3E0DA4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7022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C3B4217-B929-4AB9-A83A-F420EBCC1ABC}" type="datetime1">
              <a:rPr lang="ru-RU" smtClean="0"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0FDC-4AA4-4303-BA10-9DD3E0DA4EC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4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37B5F9-BFA1-4A60-96E8-82A62043CB43}" type="datetime1">
              <a:rPr lang="ru-RU" smtClean="0"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0FDC-4AA4-4303-BA10-9DD3E0DA4EC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9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492897"/>
            <a:ext cx="6732240" cy="165618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60650" y="3368048"/>
            <a:ext cx="6271590" cy="7353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Product version</a:t>
            </a:r>
            <a:endParaRPr lang="ru-RU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4103361"/>
            <a:ext cx="6732240" cy="45719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8312" y="5157192"/>
            <a:ext cx="6263928" cy="34203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The Author Name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476250" y="2489486"/>
            <a:ext cx="6264696" cy="878562"/>
          </a:xfrm>
        </p:spPr>
        <p:txBody>
          <a:bodyPr lIns="0" tIns="0" rIns="0" bIns="0" anchor="b">
            <a:norm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Product Name</a:t>
            </a:r>
            <a:endParaRPr lang="ru-RU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75740" y="5544235"/>
            <a:ext cx="6263928" cy="31503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ABBYY Office 2013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2264" y="6453336"/>
            <a:ext cx="2895600" cy="293117"/>
          </a:xfrm>
        </p:spPr>
        <p:txBody>
          <a:bodyPr lIns="0" rIns="0"/>
          <a:lstStyle/>
          <a:p>
            <a:r>
              <a:rPr lang="en-US" smtClean="0"/>
              <a:t>© Copyright 2015 ABBYY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872"/>
            <a:ext cx="9144000" cy="36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0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5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7" y="1988842"/>
            <a:ext cx="7200801" cy="3780135"/>
          </a:xfrm>
        </p:spPr>
        <p:txBody>
          <a:bodyPr anchor="t"/>
          <a:lstStyle>
            <a:lvl1pPr algn="l">
              <a:defRPr sz="40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547" y="1268760"/>
            <a:ext cx="7200801" cy="72008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Slide subtitle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4288" y="6453336"/>
            <a:ext cx="1728192" cy="288032"/>
          </a:xfrm>
        </p:spPr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67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781128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558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6458" y="368240"/>
            <a:ext cx="7427913" cy="11885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5"/>
            <a:ext cx="3754760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1st column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7"/>
            <a:ext cx="3754760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932040" y="1535115"/>
            <a:ext cx="3754760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2nd column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932040" y="2174877"/>
            <a:ext cx="3754760" cy="420645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983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18488" cy="4853136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Slide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88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211960" y="1600201"/>
            <a:ext cx="4464496" cy="4852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600201"/>
            <a:ext cx="3106688" cy="485298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380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600201"/>
            <a:ext cx="4464496" cy="4852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652121" y="1600201"/>
            <a:ext cx="3003362" cy="485298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196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600201"/>
            <a:ext cx="3034680" cy="4852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211960" y="1600201"/>
            <a:ext cx="4463728" cy="485298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689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652120" y="1600201"/>
            <a:ext cx="3023568" cy="4852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600201"/>
            <a:ext cx="4474840" cy="485298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106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424498" y="1600200"/>
            <a:ext cx="2251193" cy="2908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600201"/>
            <a:ext cx="5266928" cy="485298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424498" y="4704679"/>
            <a:ext cx="2251193" cy="452515"/>
          </a:xfrm>
        </p:spPr>
        <p:txBody>
          <a:bodyPr tIns="0" bIns="0"/>
          <a:lstStyle>
            <a:lvl1pPr marL="0" indent="0">
              <a:buFontTx/>
              <a:buNone/>
              <a:defRPr sz="24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Picture 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24498" y="5157193"/>
            <a:ext cx="2251193" cy="1295996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8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Picture title details</a:t>
            </a:r>
          </a:p>
        </p:txBody>
      </p:sp>
    </p:spTree>
    <p:extLst>
      <p:ext uri="{BB962C8B-B14F-4D97-AF65-F5344CB8AC3E}">
        <p14:creationId xmlns:p14="http://schemas.microsoft.com/office/powerpoint/2010/main" val="24258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468314" y="1600475"/>
            <a:ext cx="1250806" cy="1616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8315" y="4704952"/>
            <a:ext cx="1250807" cy="1604368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/>
          </p:nvPr>
        </p:nvSpPr>
        <p:spPr>
          <a:xfrm>
            <a:off x="469491" y="3418768"/>
            <a:ext cx="1249630" cy="189651"/>
          </a:xfr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5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/>
          </p:nvPr>
        </p:nvSpPr>
        <p:spPr>
          <a:xfrm>
            <a:off x="461445" y="3659715"/>
            <a:ext cx="1257679" cy="998172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61442" y="4657887"/>
            <a:ext cx="12576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"/>
          <p:cNvSpPr>
            <a:spLocks noGrp="1"/>
          </p:cNvSpPr>
          <p:nvPr>
            <p:ph type="pic" idx="22"/>
          </p:nvPr>
        </p:nvSpPr>
        <p:spPr>
          <a:xfrm>
            <a:off x="2202608" y="1600475"/>
            <a:ext cx="1250806" cy="1616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6" name="Content Placeholder 2"/>
          <p:cNvSpPr>
            <a:spLocks noGrp="1"/>
          </p:cNvSpPr>
          <p:nvPr>
            <p:ph idx="23"/>
          </p:nvPr>
        </p:nvSpPr>
        <p:spPr>
          <a:xfrm>
            <a:off x="2202608" y="4704952"/>
            <a:ext cx="1250807" cy="1604368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/>
          </p:nvPr>
        </p:nvSpPr>
        <p:spPr>
          <a:xfrm>
            <a:off x="2203785" y="3418768"/>
            <a:ext cx="1249630" cy="189651"/>
          </a:xfr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5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5"/>
          </p:nvPr>
        </p:nvSpPr>
        <p:spPr>
          <a:xfrm>
            <a:off x="2195739" y="3659715"/>
            <a:ext cx="1257679" cy="998172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2195736" y="4662428"/>
            <a:ext cx="12576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"/>
          <p:cNvSpPr>
            <a:spLocks noGrp="1"/>
          </p:cNvSpPr>
          <p:nvPr>
            <p:ph type="pic" idx="26"/>
          </p:nvPr>
        </p:nvSpPr>
        <p:spPr>
          <a:xfrm>
            <a:off x="3930801" y="1600475"/>
            <a:ext cx="1250806" cy="1616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31" name="Content Placeholder 2"/>
          <p:cNvSpPr>
            <a:spLocks noGrp="1"/>
          </p:cNvSpPr>
          <p:nvPr>
            <p:ph idx="27"/>
          </p:nvPr>
        </p:nvSpPr>
        <p:spPr>
          <a:xfrm>
            <a:off x="3930801" y="4704952"/>
            <a:ext cx="1250807" cy="1604368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8"/>
          </p:nvPr>
        </p:nvSpPr>
        <p:spPr>
          <a:xfrm>
            <a:off x="3931977" y="3418768"/>
            <a:ext cx="1249630" cy="189651"/>
          </a:xfr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5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29"/>
          </p:nvPr>
        </p:nvSpPr>
        <p:spPr>
          <a:xfrm>
            <a:off x="3923931" y="3659715"/>
            <a:ext cx="1257679" cy="998172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3923928" y="4664197"/>
            <a:ext cx="12576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icture Placeholder 2"/>
          <p:cNvSpPr>
            <a:spLocks noGrp="1"/>
          </p:cNvSpPr>
          <p:nvPr>
            <p:ph type="pic" idx="30"/>
          </p:nvPr>
        </p:nvSpPr>
        <p:spPr>
          <a:xfrm>
            <a:off x="5658992" y="1600475"/>
            <a:ext cx="1250806" cy="1616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36" name="Content Placeholder 2"/>
          <p:cNvSpPr>
            <a:spLocks noGrp="1"/>
          </p:cNvSpPr>
          <p:nvPr>
            <p:ph idx="31"/>
          </p:nvPr>
        </p:nvSpPr>
        <p:spPr>
          <a:xfrm>
            <a:off x="5658994" y="4704952"/>
            <a:ext cx="1250807" cy="1604368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32"/>
          </p:nvPr>
        </p:nvSpPr>
        <p:spPr>
          <a:xfrm>
            <a:off x="5660169" y="3418768"/>
            <a:ext cx="1249630" cy="189651"/>
          </a:xfr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5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33"/>
          </p:nvPr>
        </p:nvSpPr>
        <p:spPr>
          <a:xfrm>
            <a:off x="5652123" y="3659715"/>
            <a:ext cx="1257679" cy="998172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5652120" y="4664197"/>
            <a:ext cx="12576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icture Placeholder 2"/>
          <p:cNvSpPr>
            <a:spLocks noGrp="1"/>
          </p:cNvSpPr>
          <p:nvPr>
            <p:ph type="pic" idx="34"/>
          </p:nvPr>
        </p:nvSpPr>
        <p:spPr>
          <a:xfrm>
            <a:off x="7459193" y="1600475"/>
            <a:ext cx="1250806" cy="1616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1" name="Content Placeholder 2"/>
          <p:cNvSpPr>
            <a:spLocks noGrp="1"/>
          </p:cNvSpPr>
          <p:nvPr>
            <p:ph idx="35"/>
          </p:nvPr>
        </p:nvSpPr>
        <p:spPr>
          <a:xfrm>
            <a:off x="7459193" y="4704952"/>
            <a:ext cx="1250807" cy="1604368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36"/>
          </p:nvPr>
        </p:nvSpPr>
        <p:spPr>
          <a:xfrm>
            <a:off x="7460369" y="3418768"/>
            <a:ext cx="1249630" cy="189651"/>
          </a:xfr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5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37"/>
          </p:nvPr>
        </p:nvSpPr>
        <p:spPr>
          <a:xfrm>
            <a:off x="7452323" y="3659715"/>
            <a:ext cx="1257679" cy="998172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7452320" y="4675051"/>
            <a:ext cx="12576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398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epa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015559"/>
            <a:ext cx="9144000" cy="363757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492897"/>
            <a:ext cx="8172400" cy="165618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60650" y="3368048"/>
            <a:ext cx="7711750" cy="7353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Product version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2264" y="6453336"/>
            <a:ext cx="2895600" cy="293117"/>
          </a:xfrm>
        </p:spPr>
        <p:txBody>
          <a:bodyPr lIns="0" rIns="0"/>
          <a:lstStyle/>
          <a:p>
            <a:r>
              <a:rPr lang="en-US" smtClean="0"/>
              <a:t>© Copyright 2015 ABBYY</a:t>
            </a:r>
            <a:endParaRPr lang="ru-RU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4103361"/>
            <a:ext cx="8172400" cy="45719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8312" y="5157192"/>
            <a:ext cx="6263928" cy="34203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The Author Name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476250" y="2489486"/>
            <a:ext cx="7696150" cy="878562"/>
          </a:xfrm>
        </p:spPr>
        <p:txBody>
          <a:bodyPr lIns="0" tIns="0" rIns="0" bIns="0" anchor="b">
            <a:norm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Product Name</a:t>
            </a:r>
            <a:endParaRPr lang="ru-RU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75740" y="5544235"/>
            <a:ext cx="6263928" cy="31503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ABBYY Office 2013</a:t>
            </a:r>
          </a:p>
        </p:txBody>
      </p:sp>
    </p:spTree>
    <p:extLst>
      <p:ext uri="{BB962C8B-B14F-4D97-AF65-F5344CB8AC3E}">
        <p14:creationId xmlns:p14="http://schemas.microsoft.com/office/powerpoint/2010/main" val="353790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1600201"/>
            <a:ext cx="3034680" cy="2540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211960" y="1600201"/>
            <a:ext cx="4464496" cy="485298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743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0" y="2276873"/>
            <a:ext cx="9144000" cy="4176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314" y="368240"/>
            <a:ext cx="7427913" cy="1188552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9427" y="1700808"/>
            <a:ext cx="5486400" cy="504056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Slide subtitle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508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652120" y="1608638"/>
            <a:ext cx="3023568" cy="2540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600201"/>
            <a:ext cx="4474840" cy="485298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967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652120" y="3429149"/>
            <a:ext cx="3023568" cy="3024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3429149"/>
            <a:ext cx="4474840" cy="302418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600200"/>
            <a:ext cx="8218488" cy="1756792"/>
          </a:xfrm>
        </p:spPr>
        <p:txBody>
          <a:bodyPr/>
          <a:lstStyle>
            <a:lvl1pPr marL="0" indent="0">
              <a:buFontTx/>
              <a:buNone/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Slide text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468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2015 ABBYY</a:t>
            </a:r>
            <a:endParaRPr lang="en-US" dirty="0" smtClean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566739" y="2349502"/>
            <a:ext cx="4860925" cy="292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39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081738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Picture Title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4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64847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Picture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611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63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Обще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492897"/>
            <a:ext cx="6732240" cy="165618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60650" y="3368048"/>
            <a:ext cx="6271590" cy="7353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Abbyy</a:t>
            </a:r>
            <a:r>
              <a:rPr lang="en-US" dirty="0" smtClean="0"/>
              <a:t> Office</a:t>
            </a:r>
            <a:endParaRPr lang="ru-RU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4103361"/>
            <a:ext cx="6732240" cy="45719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476250" y="2489486"/>
            <a:ext cx="6264696" cy="878562"/>
          </a:xfrm>
        </p:spPr>
        <p:txBody>
          <a:bodyPr lIns="0" tIns="0" rIns="0" bIns="0" anchor="b">
            <a:norm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Contacts</a:t>
            </a:r>
            <a:endParaRPr lang="ru-RU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75740" y="4869160"/>
            <a:ext cx="6263928" cy="17101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Adress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023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" y="1502856"/>
            <a:ext cx="9144000" cy="363626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92897"/>
            <a:ext cx="6732240" cy="165618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650" y="3368048"/>
            <a:ext cx="6271590" cy="7353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92898"/>
            <a:ext cx="6264696" cy="878562"/>
          </a:xfrm>
        </p:spPr>
        <p:txBody>
          <a:bodyPr lIns="0" tIns="0" rIns="0" bIns="0" anchor="b">
            <a:norm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Copyright 2015 ABBYY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103361"/>
            <a:ext cx="6732240" cy="45719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" y="5157192"/>
            <a:ext cx="3383607" cy="108012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80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559"/>
            <a:ext cx="9144000" cy="36334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92897"/>
            <a:ext cx="6732240" cy="165618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650" y="3368048"/>
            <a:ext cx="6271590" cy="7353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92898"/>
            <a:ext cx="6264696" cy="878562"/>
          </a:xfrm>
        </p:spPr>
        <p:txBody>
          <a:bodyPr lIns="0" tIns="0" rIns="0" bIns="0" anchor="b">
            <a:norm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Copyright 2015 ABBYY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103361"/>
            <a:ext cx="6732240" cy="45719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" y="5157192"/>
            <a:ext cx="3383607" cy="108012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2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epa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492896"/>
            <a:ext cx="6732240" cy="165618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 userDrawn="1"/>
        </p:nvSpPr>
        <p:spPr>
          <a:xfrm>
            <a:off x="0" y="4103360"/>
            <a:ext cx="6732240" cy="4572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5" y="3212976"/>
            <a:ext cx="6264696" cy="936104"/>
          </a:xfrm>
        </p:spPr>
        <p:txBody>
          <a:bodyPr tIns="0" bIns="0" anchor="t">
            <a:normAutofit/>
          </a:bodyPr>
          <a:lstStyle>
            <a:lvl1pPr algn="l">
              <a:defRPr sz="44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Chapter title</a:t>
            </a:r>
            <a:endParaRPr lang="ru-RU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545" y="2492895"/>
            <a:ext cx="6264695" cy="720080"/>
          </a:xfrm>
        </p:spPr>
        <p:txBody>
          <a:bodyPr tIns="0" bIns="0"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The Name of the Product</a:t>
            </a:r>
          </a:p>
        </p:txBody>
      </p:sp>
    </p:spTree>
    <p:extLst>
      <p:ext uri="{BB962C8B-B14F-4D97-AF65-F5344CB8AC3E}">
        <p14:creationId xmlns:p14="http://schemas.microsoft.com/office/powerpoint/2010/main" val="107155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559"/>
            <a:ext cx="9144000" cy="363501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92897"/>
            <a:ext cx="7020272" cy="165618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650" y="3368048"/>
            <a:ext cx="6559622" cy="7353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92898"/>
            <a:ext cx="6552728" cy="878562"/>
          </a:xfrm>
        </p:spPr>
        <p:txBody>
          <a:bodyPr lIns="0" tIns="0" rIns="0" bIns="0" anchor="b">
            <a:norm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Copyright 2015 ABBYY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103361"/>
            <a:ext cx="7020272" cy="45719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" y="5157192"/>
            <a:ext cx="3383607" cy="108012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9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559"/>
            <a:ext cx="9144000" cy="363501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92897"/>
            <a:ext cx="7020272" cy="165618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650" y="3368048"/>
            <a:ext cx="6559622" cy="7353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92898"/>
            <a:ext cx="6552728" cy="878562"/>
          </a:xfrm>
        </p:spPr>
        <p:txBody>
          <a:bodyPr lIns="0" tIns="0" rIns="0" bIns="0" anchor="b">
            <a:norm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Copyright 2015 ABBYY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103361"/>
            <a:ext cx="7020272" cy="45719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" y="5157192"/>
            <a:ext cx="3383607" cy="108012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493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058"/>
            <a:ext cx="9144000" cy="363501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92897"/>
            <a:ext cx="6732240" cy="165618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650" y="3368048"/>
            <a:ext cx="6271590" cy="7353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92898"/>
            <a:ext cx="6264696" cy="878562"/>
          </a:xfrm>
        </p:spPr>
        <p:txBody>
          <a:bodyPr lIns="0" tIns="0" rIns="0" bIns="0" anchor="b">
            <a:norm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Copyright 2015 ABBYY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103361"/>
            <a:ext cx="6732240" cy="45719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" y="5157192"/>
            <a:ext cx="3383607" cy="108012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117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4853136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3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Vishnyakova\Documents\2. FINEREADER GROUP\1. PDF Ftransformer 4.0 ВЫПУСК\Веб-вижуал\RU\5990r_PDFT+_pp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0229"/>
            <a:ext cx="9144000" cy="363696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2492897"/>
            <a:ext cx="6732240" cy="165618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650" y="3368048"/>
            <a:ext cx="6271590" cy="7353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92898"/>
            <a:ext cx="6264696" cy="878562"/>
          </a:xfrm>
        </p:spPr>
        <p:txBody>
          <a:bodyPr lIns="0" tIns="0" rIns="0" bIns="0" anchor="b">
            <a:norm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Copyright 2015 ABBYY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103361"/>
            <a:ext cx="6732240" cy="45719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" y="5157192"/>
            <a:ext cx="3383607" cy="108012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41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559"/>
            <a:ext cx="9144000" cy="36334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92897"/>
            <a:ext cx="6732240" cy="165618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650" y="3368048"/>
            <a:ext cx="6271590" cy="7353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92898"/>
            <a:ext cx="6264696" cy="878562"/>
          </a:xfrm>
        </p:spPr>
        <p:txBody>
          <a:bodyPr lIns="0" tIns="0" rIns="0" bIns="0" anchor="b">
            <a:norm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Copyright 2015 ABBYY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103361"/>
            <a:ext cx="6732240" cy="45719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" y="5157192"/>
            <a:ext cx="3383607" cy="108012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348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305"/>
            <a:ext cx="9144000" cy="363626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92897"/>
            <a:ext cx="5247075" cy="165618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650" y="3368048"/>
            <a:ext cx="6559622" cy="7353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92898"/>
            <a:ext cx="5004556" cy="878562"/>
          </a:xfrm>
        </p:spPr>
        <p:txBody>
          <a:bodyPr lIns="0" tIns="0" rIns="0" bIns="0" anchor="b">
            <a:norm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Copyright 2015 ABBYY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4149079"/>
            <a:ext cx="5247075" cy="45719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" y="5157192"/>
            <a:ext cx="3383607" cy="108012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20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559"/>
            <a:ext cx="9144000" cy="363501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92897"/>
            <a:ext cx="7020272" cy="165618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650" y="3368048"/>
            <a:ext cx="6559622" cy="7353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92898"/>
            <a:ext cx="6552728" cy="878562"/>
          </a:xfrm>
        </p:spPr>
        <p:txBody>
          <a:bodyPr lIns="0" tIns="0" rIns="0" bIns="0" anchor="b">
            <a:norm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Copyright 2015 ABBYY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103361"/>
            <a:ext cx="7020272" cy="45719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" y="5157192"/>
            <a:ext cx="3383607" cy="108012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658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058"/>
            <a:ext cx="9144000" cy="363501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92897"/>
            <a:ext cx="6732240" cy="165618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650" y="3368048"/>
            <a:ext cx="6271590" cy="7353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92898"/>
            <a:ext cx="6264696" cy="878562"/>
          </a:xfrm>
        </p:spPr>
        <p:txBody>
          <a:bodyPr lIns="0" tIns="0" rIns="0" bIns="0" anchor="b">
            <a:norm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Copyright 2015 ABBYY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103361"/>
            <a:ext cx="6732240" cy="45719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" y="5157192"/>
            <a:ext cx="3383607" cy="108012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91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epa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63816"/>
            <a:ext cx="6732240" cy="238526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 userDrawn="1"/>
        </p:nvSpPr>
        <p:spPr>
          <a:xfrm>
            <a:off x="0" y="4103360"/>
            <a:ext cx="6732240" cy="4572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5" y="2483896"/>
            <a:ext cx="6264696" cy="1656184"/>
          </a:xfrm>
        </p:spPr>
        <p:txBody>
          <a:bodyPr tIns="0" bIns="0" anchor="t">
            <a:normAutofit/>
          </a:bodyPr>
          <a:lstStyle>
            <a:lvl1pPr algn="l">
              <a:defRPr sz="44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Chapter title </a:t>
            </a:r>
            <a:br>
              <a:rPr lang="en-US" dirty="0" smtClean="0"/>
            </a:br>
            <a:r>
              <a:rPr lang="en-US" dirty="0" smtClean="0"/>
              <a:t>large</a:t>
            </a:r>
            <a:endParaRPr lang="ru-RU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545" y="1763815"/>
            <a:ext cx="6264695" cy="720080"/>
          </a:xfrm>
        </p:spPr>
        <p:txBody>
          <a:bodyPr tIns="0" bIns="0"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The Name of the Product</a:t>
            </a:r>
          </a:p>
        </p:txBody>
      </p:sp>
    </p:spTree>
    <p:extLst>
      <p:ext uri="{BB962C8B-B14F-4D97-AF65-F5344CB8AC3E}">
        <p14:creationId xmlns:p14="http://schemas.microsoft.com/office/powerpoint/2010/main" val="42868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314" y="368240"/>
            <a:ext cx="7427913" cy="1188552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18488" cy="4853136"/>
          </a:xfrm>
        </p:spPr>
        <p:txBody>
          <a:bodyPr/>
          <a:lstStyle>
            <a:lvl1pPr>
              <a:spcAft>
                <a:spcPts val="2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947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epa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015559"/>
            <a:ext cx="9144000" cy="363757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492897"/>
            <a:ext cx="6732240" cy="165618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60650" y="3368048"/>
            <a:ext cx="6271590" cy="7353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Abbyy</a:t>
            </a:r>
            <a:r>
              <a:rPr lang="en-US" dirty="0" smtClean="0"/>
              <a:t> Office</a:t>
            </a:r>
            <a:endParaRPr lang="ru-RU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4103361"/>
            <a:ext cx="6732240" cy="45719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476250" y="2489486"/>
            <a:ext cx="6264696" cy="878562"/>
          </a:xfrm>
        </p:spPr>
        <p:txBody>
          <a:bodyPr lIns="0" tIns="0" rIns="0" bIns="0" anchor="b">
            <a:norm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Contacts</a:t>
            </a:r>
            <a:endParaRPr lang="ru-RU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75740" y="4869160"/>
            <a:ext cx="6263928" cy="17101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Adress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408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548680"/>
            <a:ext cx="3665489" cy="4320480"/>
          </a:xfrm>
        </p:spPr>
        <p:txBody>
          <a:bodyPr anchor="t"/>
          <a:lstStyle>
            <a:lvl1pPr algn="l">
              <a:defRPr sz="40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133034" y="1268760"/>
            <a:ext cx="4542655" cy="5400328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4288" y="6453336"/>
            <a:ext cx="1728192" cy="288032"/>
          </a:xfrm>
        </p:spPr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588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7" y="1988842"/>
            <a:ext cx="7200801" cy="3780135"/>
          </a:xfrm>
        </p:spPr>
        <p:txBody>
          <a:bodyPr anchor="t"/>
          <a:lstStyle>
            <a:lvl1pPr algn="l">
              <a:defRPr sz="40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547" y="1268760"/>
            <a:ext cx="7200801" cy="72008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Slide subtitle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4288" y="6453336"/>
            <a:ext cx="1728192" cy="288032"/>
          </a:xfrm>
        </p:spPr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517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5" y="332656"/>
            <a:ext cx="4320481" cy="3096344"/>
          </a:xfrm>
        </p:spPr>
        <p:txBody>
          <a:bodyPr anchor="b"/>
          <a:lstStyle>
            <a:lvl1pPr algn="l">
              <a:defRPr sz="40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545" y="3429000"/>
            <a:ext cx="4320481" cy="216024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Slide text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4288" y="6453336"/>
            <a:ext cx="1728192" cy="288032"/>
          </a:xfrm>
        </p:spPr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37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368240"/>
            <a:ext cx="7416800" cy="11885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18488" cy="485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  <a:p>
            <a:pPr lvl="2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943" y="269533"/>
            <a:ext cx="806726" cy="2364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453336"/>
            <a:ext cx="1728192" cy="288032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2015 ABBYY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263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702" r:id="rId3"/>
    <p:sldLayoutId id="2147483707" r:id="rId4"/>
    <p:sldLayoutId id="2147483650" r:id="rId5"/>
    <p:sldLayoutId id="2147483713" r:id="rId6"/>
    <p:sldLayoutId id="2147483681" r:id="rId7"/>
    <p:sldLayoutId id="2147483683" r:id="rId8"/>
    <p:sldLayoutId id="2147483682" r:id="rId9"/>
    <p:sldLayoutId id="2147483666" r:id="rId10"/>
    <p:sldLayoutId id="2147483680" r:id="rId11"/>
    <p:sldLayoutId id="2147483672" r:id="rId12"/>
    <p:sldLayoutId id="2147483654" r:id="rId13"/>
    <p:sldLayoutId id="2147483667" r:id="rId14"/>
    <p:sldLayoutId id="2147483668" r:id="rId15"/>
    <p:sldLayoutId id="2147483675" r:id="rId16"/>
    <p:sldLayoutId id="2147483676" r:id="rId17"/>
    <p:sldLayoutId id="2147483698" r:id="rId18"/>
    <p:sldLayoutId id="2147483699" r:id="rId19"/>
    <p:sldLayoutId id="2147483669" r:id="rId20"/>
    <p:sldLayoutId id="2147483670" r:id="rId21"/>
    <p:sldLayoutId id="2147483674" r:id="rId22"/>
    <p:sldLayoutId id="2147483697" r:id="rId23"/>
    <p:sldLayoutId id="2147483700" r:id="rId24"/>
    <p:sldLayoutId id="2147483657" r:id="rId25"/>
    <p:sldLayoutId id="2147483714" r:id="rId26"/>
    <p:sldLayoutId id="2147483716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3600" b="0" kern="0" baseline="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576"/>
        </a:spcBef>
        <a:spcAft>
          <a:spcPts val="200"/>
        </a:spcAft>
        <a:buClr>
          <a:srgbClr val="C60C30"/>
        </a:buClr>
        <a:buFont typeface="Calibri" pitchFamily="34" charset="0"/>
        <a:buChar char="●"/>
        <a:defRPr lang="en-US" sz="2400" kern="1200" smtClean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628650" indent="-271463" algn="l" defTabSz="914400" rtl="0" eaLnBrk="1" latinLnBrk="0" hangingPunct="1">
        <a:spcBef>
          <a:spcPts val="400"/>
        </a:spcBef>
        <a:spcAft>
          <a:spcPts val="0"/>
        </a:spcAft>
        <a:buClr>
          <a:schemeClr val="bg1">
            <a:lumMod val="50000"/>
          </a:schemeClr>
        </a:buClr>
        <a:buFont typeface="Calibri" pitchFamily="34" charset="0"/>
        <a:buChar char="●"/>
        <a:defRPr sz="20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spcBef>
          <a:spcPts val="384"/>
        </a:spcBef>
        <a:spcAft>
          <a:spcPts val="0"/>
        </a:spcAft>
        <a:buFont typeface="Calibri" pitchFamily="34" charset="0"/>
        <a:buChar char="–"/>
        <a:defRPr sz="16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54125" indent="-176213" algn="l" defTabSz="914400" rtl="0" eaLnBrk="1" latinLnBrk="0" hangingPunct="1">
        <a:spcBef>
          <a:spcPct val="20000"/>
        </a:spcBef>
        <a:buFont typeface="Calibri" pitchFamily="34" charset="0"/>
        <a:buChar char="‐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2264" y="6453336"/>
            <a:ext cx="2895600" cy="2931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Copyright 2015 ABBYY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8880" y="6525344"/>
            <a:ext cx="2133600" cy="21575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2EC9D-C617-4F7A-9335-36553D8004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08" y="260649"/>
            <a:ext cx="100257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2264" y="6453336"/>
            <a:ext cx="2895600" cy="2931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Copyright 2015 ABBYY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8880" y="6525344"/>
            <a:ext cx="2133600" cy="21575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2EC9D-C617-4F7A-9335-36553D8004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08" y="260649"/>
            <a:ext cx="100257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5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76250" y="2213865"/>
            <a:ext cx="6552728" cy="1662201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smtClean="0"/>
              <a:t>Программа для сравнения документов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4900" dirty="0" smtClean="0"/>
              <a:t>ABBYY</a:t>
            </a:r>
            <a:r>
              <a:rPr lang="en-US" sz="4900" baseline="30000" dirty="0" smtClean="0"/>
              <a:t>®</a:t>
            </a:r>
            <a:r>
              <a:rPr lang="en-US" sz="4900" dirty="0" smtClean="0"/>
              <a:t> Comparator</a:t>
            </a:r>
            <a:endParaRPr lang="ru-RU" sz="49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ABBYY </a:t>
            </a:r>
            <a:r>
              <a:rPr lang="ru-RU" dirty="0" smtClean="0"/>
              <a:t>Россия</a:t>
            </a:r>
            <a:r>
              <a:rPr lang="en-US" dirty="0" smtClean="0"/>
              <a:t> 201</a:t>
            </a:r>
            <a:r>
              <a:rPr lang="ru-RU" dirty="0" smtClean="0"/>
              <a:t>5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33056"/>
            <a:ext cx="2304256" cy="2304256"/>
          </a:xfrm>
          <a:prstGeom prst="rect">
            <a:avLst/>
          </a:prstGeom>
        </p:spPr>
      </p:pic>
      <p:sp>
        <p:nvSpPr>
          <p:cNvPr id="9" name="Footer Placeholder 2"/>
          <p:cNvSpPr txBox="1">
            <a:spLocks/>
          </p:cNvSpPr>
          <p:nvPr/>
        </p:nvSpPr>
        <p:spPr>
          <a:xfrm>
            <a:off x="476250" y="6443663"/>
            <a:ext cx="2895600" cy="2931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 Copyright 201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5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ABBYY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Демонстрация работы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ABBYY Comparator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1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4" y="368240"/>
            <a:ext cx="8289151" cy="1188552"/>
          </a:xfrm>
        </p:spPr>
        <p:txBody>
          <a:bodyPr/>
          <a:lstStyle/>
          <a:p>
            <a:r>
              <a:rPr lang="ru-RU" dirty="0" smtClean="0"/>
              <a:t>Шаг 1: Выбор документов для сравнения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9533" y="6084295"/>
            <a:ext cx="8551245" cy="97161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Загрузите в программу документы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 action="ppaction://hlinksldjump"/>
              </a:rPr>
              <a:t>поддерживаемых форматов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укажите путь к файлу или просто перетащите документ в соответствующую зону.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0202"/>
            <a:ext cx="8675686" cy="46993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5" y="1084905"/>
            <a:ext cx="8675686" cy="46993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2: Настройка и запуск сравнения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3586" y="6073188"/>
            <a:ext cx="8551245" cy="97161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Укажите языки документа – русский, английский или их комбинация.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956" y="3115719"/>
            <a:ext cx="3241058" cy="28052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71366" y="1287979"/>
            <a:ext cx="1301595" cy="985478"/>
          </a:xfrm>
          <a:prstGeom prst="rect">
            <a:avLst/>
          </a:prstGeom>
          <a:noFill/>
          <a:ln>
            <a:solidFill>
              <a:srgbClr val="C60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8322164" y="2273457"/>
            <a:ext cx="0" cy="842262"/>
          </a:xfrm>
          <a:prstGeom prst="straightConnector1">
            <a:avLst/>
          </a:prstGeom>
          <a:noFill/>
          <a:ln>
            <a:solidFill>
              <a:srgbClr val="C60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4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4" y="368240"/>
            <a:ext cx="8424166" cy="1188552"/>
          </a:xfrm>
        </p:spPr>
        <p:txBody>
          <a:bodyPr/>
          <a:lstStyle/>
          <a:p>
            <a:r>
              <a:rPr lang="ru-RU" dirty="0" smtClean="0"/>
              <a:t>Шаг 3: Просмотр найденных различий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6250" y="5949280"/>
            <a:ext cx="8531970" cy="124591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Найденные различия будут показаны на Панели различий.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 можете перемещаться между ними, чтобы синхронно просматривать обе версии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документа.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 также можете удалить различия перед сохранением отчета, если считаете их несущественными.</a:t>
            </a:r>
          </a:p>
        </p:txBody>
      </p:sp>
      <p:pic>
        <p:nvPicPr>
          <p:cNvPr id="1030" name="Picture 6" descr="http://www.mediastars.ru/f/i/effects/big-curs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012" y="3323744"/>
            <a:ext cx="109487" cy="1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1" y="1122733"/>
            <a:ext cx="8655518" cy="468840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7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4" y="368240"/>
            <a:ext cx="8424166" cy="1188552"/>
          </a:xfrm>
        </p:spPr>
        <p:txBody>
          <a:bodyPr/>
          <a:lstStyle/>
          <a:p>
            <a:r>
              <a:rPr lang="ru-RU" dirty="0" smtClean="0"/>
              <a:t>Шаг 4: Сохранение отчета о различиях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7005" y="6008063"/>
            <a:ext cx="8415475" cy="71220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Отчёт  о найденных различиях экспортируется  в файл в формате *.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docx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Полученную таблицу можно использовать, например, для вставки в отчет о согласовании документов.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4" y="1194591"/>
            <a:ext cx="8675686" cy="46993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9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4" y="368240"/>
            <a:ext cx="8604186" cy="1188552"/>
          </a:xfrm>
        </p:spPr>
        <p:txBody>
          <a:bodyPr/>
          <a:lstStyle/>
          <a:p>
            <a:r>
              <a:rPr lang="ru-RU" dirty="0" smtClean="0"/>
              <a:t>Шаг 4: Сохранение сравниваемых документов с комментариями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1900" y="5958216"/>
            <a:ext cx="8415475" cy="99660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ABBYY Comparator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поддерживает сохранение результатов сравнения в виде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PDF-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документа с комментариями*, который можно создать на основе любого из сравниваемых документов.</a:t>
            </a:r>
          </a:p>
          <a:p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просмотра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PDF-</a:t>
            </a:r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документа необходимо приложение для просмотра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PDF, </a:t>
            </a:r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поддерживающее показ комментариев.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0" y="1556792"/>
            <a:ext cx="7928816" cy="42062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8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НТЦ ИнтерБИТ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0650" y="4742998"/>
            <a:ext cx="6263928" cy="1710190"/>
          </a:xfrm>
        </p:spPr>
        <p:txBody>
          <a:bodyPr>
            <a:normAutofit/>
          </a:bodyPr>
          <a:lstStyle/>
          <a:p>
            <a:r>
              <a:rPr lang="ru-RU" dirty="0" smtClean="0"/>
              <a:t>Телефон</a:t>
            </a:r>
            <a:r>
              <a:rPr lang="en-US" dirty="0" smtClean="0"/>
              <a:t>: +7 </a:t>
            </a:r>
            <a:r>
              <a:rPr lang="en-US" dirty="0" smtClean="0"/>
              <a:t>(</a:t>
            </a:r>
            <a:r>
              <a:rPr lang="ru-RU" dirty="0" smtClean="0"/>
              <a:t>391</a:t>
            </a:r>
            <a:r>
              <a:rPr lang="en-US" dirty="0" smtClean="0"/>
              <a:t>) </a:t>
            </a:r>
            <a:r>
              <a:rPr lang="ru-RU" dirty="0" smtClean="0"/>
              <a:t>26-36-142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ru-RU" dirty="0" smtClean="0"/>
              <a:t>Факс</a:t>
            </a:r>
            <a:r>
              <a:rPr lang="en-US" dirty="0" smtClean="0"/>
              <a:t>: </a:t>
            </a:r>
            <a:r>
              <a:rPr lang="en-US" dirty="0"/>
              <a:t>+7 (</a:t>
            </a:r>
            <a:r>
              <a:rPr lang="ru-RU" dirty="0"/>
              <a:t>391</a:t>
            </a:r>
            <a:r>
              <a:rPr lang="en-US" dirty="0"/>
              <a:t>) </a:t>
            </a:r>
            <a:r>
              <a:rPr lang="ru-RU" dirty="0" smtClean="0"/>
              <a:t>26-36-143</a:t>
            </a:r>
            <a:r>
              <a:rPr lang="en-US" dirty="0" smtClean="0"/>
              <a:t> </a:t>
            </a:r>
            <a:endParaRPr lang="en-US" dirty="0"/>
          </a:p>
          <a:p>
            <a:r>
              <a:rPr lang="ru-RU" dirty="0" smtClean="0"/>
              <a:t>Адрес</a:t>
            </a:r>
            <a:r>
              <a:rPr lang="en-US" dirty="0" smtClean="0"/>
              <a:t>: </a:t>
            </a:r>
            <a:r>
              <a:rPr lang="ru-RU" dirty="0"/>
              <a:t>г. Красноярск, ул. Ленина, д.113, оф.251 </a:t>
            </a:r>
            <a:endParaRPr lang="ru-RU" dirty="0" smtClean="0"/>
          </a:p>
          <a:p>
            <a:r>
              <a:rPr lang="en-US" dirty="0" smtClean="0"/>
              <a:t>E-mail</a:t>
            </a:r>
            <a:r>
              <a:rPr lang="en-US" dirty="0" smtClean="0"/>
              <a:t>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info@interbit.ru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Web: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www.i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nterbit.ru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2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BYY Corpor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8AE8E5066F764AA26DA854E66A9BF1" ma:contentTypeVersion="4" ma:contentTypeDescription="Create a new document." ma:contentTypeScope="" ma:versionID="648b115bcf691d36a9ae6f249265f62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bdff12f050350deae688204685c86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71258E-6879-4661-8075-BFB5225B623F}">
  <ds:schemaRefs>
    <ds:schemaRef ds:uri="http://purl.org/dc/dcmitype/"/>
    <ds:schemaRef ds:uri="http://purl.org/dc/elements/1.1/"/>
    <ds:schemaRef ds:uri="http://www.w3.org/XML/1998/namespace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B818E5F-747E-4A52-8780-C3E5C9EC1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5FAF81-D05C-4BD1-B21C-FABF52FCEA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44640</TotalTime>
  <Words>224</Words>
  <Application>Microsoft Office PowerPoint</Application>
  <PresentationFormat>Экран (4:3)</PresentationFormat>
  <Paragraphs>37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ABBYY Corporate</vt:lpstr>
      <vt:lpstr>1_Custom Design</vt:lpstr>
      <vt:lpstr>2_Custom Design</vt:lpstr>
      <vt:lpstr> Программа для сравнения документов ABBYY® Comparator</vt:lpstr>
      <vt:lpstr>Демонстрация работы</vt:lpstr>
      <vt:lpstr>Шаг 1: Выбор документов для сравнения</vt:lpstr>
      <vt:lpstr>Шаг 2: Настройка и запуск сравнения</vt:lpstr>
      <vt:lpstr>Шаг 3: Просмотр найденных различий</vt:lpstr>
      <vt:lpstr>Шаг 4: Сохранение отчета о различиях</vt:lpstr>
      <vt:lpstr>Шаг 4: Сохранение сравниваемых документов с комментариями</vt:lpstr>
      <vt:lpstr>Контакты</vt:lpstr>
    </vt:vector>
  </TitlesOfParts>
  <Company>ABBYY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Vishnyakova</dc:creator>
  <cp:lastModifiedBy>Яна В. Некрашевич</cp:lastModifiedBy>
  <cp:revision>1373</cp:revision>
  <dcterms:created xsi:type="dcterms:W3CDTF">2012-10-11T07:31:41Z</dcterms:created>
  <dcterms:modified xsi:type="dcterms:W3CDTF">2015-04-10T03:24:22Z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0x010100548AE8E5066F764AA26DA854E66A9BF1</vt:lpwstr>
  </property>
</Properties>
</file>